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61" r:id="rId5"/>
    <p:sldId id="259" r:id="rId6"/>
    <p:sldId id="268"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6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59" autoAdjust="0"/>
    <p:restoredTop sz="94660"/>
  </p:normalViewPr>
  <p:slideViewPr>
    <p:cSldViewPr snapToGrid="0">
      <p:cViewPr varScale="1">
        <p:scale>
          <a:sx n="69" d="100"/>
          <a:sy n="69" d="100"/>
        </p:scale>
        <p:origin x="60"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932747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2035834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166507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1303F6-7105-4B50-83E7-05EE145C9AC9}" type="datetimeFigureOut">
              <a:rPr lang="en-US" smtClean="0"/>
              <a:t>10/25/2019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2672481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1303F6-7105-4B50-83E7-05EE145C9AC9}" type="datetimeFigureOut">
              <a:rPr lang="en-US" smtClean="0"/>
              <a:t>10/25/2019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287113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2430706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558183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3636863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1303F6-7105-4B50-83E7-05EE145C9AC9}" type="datetimeFigureOut">
              <a:rPr lang="en-US" smtClean="0"/>
              <a:t>10/25/2019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907747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1303F6-7105-4B50-83E7-05EE145C9AC9}" type="datetimeFigureOut">
              <a:rPr lang="en-US" smtClean="0"/>
              <a:t>10/25/2019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47524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799002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8774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108720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C1303F6-7105-4B50-83E7-05EE145C9AC9}" type="datetimeFigureOut">
              <a:rPr lang="en-US" smtClean="0"/>
              <a:t>10/25/2019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610652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C1303F6-7105-4B50-83E7-05EE145C9AC9}" type="datetimeFigureOut">
              <a:rPr lang="en-US" smtClean="0"/>
              <a:t>10/25/2019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8787639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330157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1303F6-7105-4B50-83E7-05EE145C9AC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16947-A687-4AC0-B2CE-6C5D30720267}" type="slidenum">
              <a:rPr lang="en-US" smtClean="0"/>
              <a:t>‹#›</a:t>
            </a:fld>
            <a:endParaRPr lang="en-US"/>
          </a:p>
        </p:txBody>
      </p:sp>
    </p:spTree>
    <p:extLst>
      <p:ext uri="{BB962C8B-B14F-4D97-AF65-F5344CB8AC3E}">
        <p14:creationId xmlns:p14="http://schemas.microsoft.com/office/powerpoint/2010/main" val="501395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C1303F6-7105-4B50-83E7-05EE145C9AC9}" type="datetimeFigureOut">
              <a:rPr lang="en-US" smtClean="0"/>
              <a:t>10/25/2019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0316947-A687-4AC0-B2CE-6C5D30720267}" type="slidenum">
              <a:rPr lang="en-US" smtClean="0"/>
              <a:t>‹#›</a:t>
            </a:fld>
            <a:endParaRPr lang="en-US"/>
          </a:p>
        </p:txBody>
      </p:sp>
    </p:spTree>
    <p:extLst>
      <p:ext uri="{BB962C8B-B14F-4D97-AF65-F5344CB8AC3E}">
        <p14:creationId xmlns:p14="http://schemas.microsoft.com/office/powerpoint/2010/main" val="179547867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fif"/><Relationship Id="rId7" Type="http://schemas.openxmlformats.org/officeDocument/2006/relationships/hyperlink" Target="https://abouconde.com/"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twitter.com/abu_conde" TargetMode="External"/><Relationship Id="rId5" Type="http://schemas.openxmlformats.org/officeDocument/2006/relationships/hyperlink" Target="https://www.linkedin.com/in/abou-conde-33599527/" TargetMode="Externa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png"/><Relationship Id="rId7"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28.jpe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meetup.com/Microsoft-User-Group-Ghana" TargetMode="External"/><Relationship Id="rId2" Type="http://schemas.openxmlformats.org/officeDocument/2006/relationships/hyperlink" Target="https://www.linkedin.com/groups/8728284/" TargetMode="Externa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hyperlink" Target="https://www.facebook.com/groups/355156248518498/" TargetMode="External"/><Relationship Id="rId4" Type="http://schemas.openxmlformats.org/officeDocument/2006/relationships/hyperlink" Target="https://twitter.com/mug_ghan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6C7B5-D35A-405F-8360-3D83CC574511}"/>
              </a:ext>
            </a:extLst>
          </p:cNvPr>
          <p:cNvSpPr>
            <a:spLocks noGrp="1"/>
          </p:cNvSpPr>
          <p:nvPr>
            <p:ph type="ctrTitle"/>
          </p:nvPr>
        </p:nvSpPr>
        <p:spPr>
          <a:xfrm>
            <a:off x="6742112" y="1454963"/>
            <a:ext cx="4802187" cy="3308380"/>
          </a:xfrm>
        </p:spPr>
        <p:txBody>
          <a:bodyPr>
            <a:normAutofit/>
          </a:bodyPr>
          <a:lstStyle/>
          <a:p>
            <a:r>
              <a:rPr lang="en-US" sz="6700"/>
              <a:t>Microsoft User Group Ghana</a:t>
            </a:r>
          </a:p>
        </p:txBody>
      </p:sp>
      <p:sp>
        <p:nvSpPr>
          <p:cNvPr id="3" name="Subtitle 2">
            <a:extLst>
              <a:ext uri="{FF2B5EF4-FFF2-40B4-BE49-F238E27FC236}">
                <a16:creationId xmlns:a16="http://schemas.microsoft.com/office/drawing/2014/main" id="{1AC4947A-1FDD-48D2-AE6C-7A4495822A14}"/>
              </a:ext>
            </a:extLst>
          </p:cNvPr>
          <p:cNvSpPr>
            <a:spLocks noGrp="1"/>
          </p:cNvSpPr>
          <p:nvPr>
            <p:ph type="subTitle" idx="1"/>
          </p:nvPr>
        </p:nvSpPr>
        <p:spPr>
          <a:xfrm>
            <a:off x="6742112" y="4763342"/>
            <a:ext cx="4802187" cy="1485055"/>
          </a:xfrm>
        </p:spPr>
        <p:txBody>
          <a:bodyPr>
            <a:normAutofit/>
          </a:bodyPr>
          <a:lstStyle/>
          <a:p>
            <a:r>
              <a:rPr lang="en-US"/>
              <a:t>Microsoft Community Ghana</a:t>
            </a:r>
          </a:p>
        </p:txBody>
      </p:sp>
      <p:pic>
        <p:nvPicPr>
          <p:cNvPr id="5" name="Picture 4">
            <a:extLst>
              <a:ext uri="{FF2B5EF4-FFF2-40B4-BE49-F238E27FC236}">
                <a16:creationId xmlns:a16="http://schemas.microsoft.com/office/drawing/2014/main" id="{D0660F7E-A409-4441-85CB-AD10249A2F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848" y="660081"/>
            <a:ext cx="5486561" cy="5537837"/>
          </a:xfrm>
          <a:prstGeom prst="rect">
            <a:avLst/>
          </a:prstGeom>
          <a:effectLst>
            <a:outerShdw blurRad="50800" dist="38100" dir="5400000" algn="t" rotWithShape="0">
              <a:prstClr val="black">
                <a:alpha val="43000"/>
              </a:prstClr>
            </a:outerShdw>
          </a:effectLst>
        </p:spPr>
      </p:pic>
      <p:pic>
        <p:nvPicPr>
          <p:cNvPr id="6" name="Picture 5">
            <a:extLst>
              <a:ext uri="{FF2B5EF4-FFF2-40B4-BE49-F238E27FC236}">
                <a16:creationId xmlns:a16="http://schemas.microsoft.com/office/drawing/2014/main" id="{9E05A97E-BDA9-481B-92AB-2CEF85D268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3890834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sp>
        <p:nvSpPr>
          <p:cNvPr id="29" name="Freeform 7">
            <a:extLst>
              <a:ext uri="{FF2B5EF4-FFF2-40B4-BE49-F238E27FC236}">
                <a16:creationId xmlns:a16="http://schemas.microsoft.com/office/drawing/2014/main" id="{E7504247-9483-41AE-9B01-B52DDABF2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B610431-4D8D-4BC5-96AF-6C994D153497}"/>
              </a:ext>
            </a:extLst>
          </p:cNvPr>
          <p:cNvSpPr>
            <a:spLocks noGrp="1"/>
          </p:cNvSpPr>
          <p:nvPr>
            <p:ph type="title"/>
          </p:nvPr>
        </p:nvSpPr>
        <p:spPr>
          <a:xfrm>
            <a:off x="648930" y="629267"/>
            <a:ext cx="9252154" cy="1016654"/>
          </a:xfrm>
        </p:spPr>
        <p:txBody>
          <a:bodyPr>
            <a:normAutofit/>
          </a:bodyPr>
          <a:lstStyle/>
          <a:p>
            <a:r>
              <a:rPr lang="en-US">
                <a:latin typeface="+mn-lt"/>
              </a:rPr>
              <a:t>What is MUGGH?</a:t>
            </a:r>
          </a:p>
        </p:txBody>
      </p:sp>
      <p:sp>
        <p:nvSpPr>
          <p:cNvPr id="31" name="Rectangle 30">
            <a:extLst>
              <a:ext uri="{FF2B5EF4-FFF2-40B4-BE49-F238E27FC236}">
                <a16:creationId xmlns:a16="http://schemas.microsoft.com/office/drawing/2014/main" id="{546B6683-A4E0-4407-A813-3EC9566D0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924298"/>
            <a:ext cx="12192417" cy="29337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5">
            <a:extLst>
              <a:ext uri="{FF2B5EF4-FFF2-40B4-BE49-F238E27FC236}">
                <a16:creationId xmlns:a16="http://schemas.microsoft.com/office/drawing/2014/main" id="{7F483435-E587-4D6F-84AF-780EDA153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11" name="Picture 10">
            <a:extLst>
              <a:ext uri="{FF2B5EF4-FFF2-40B4-BE49-F238E27FC236}">
                <a16:creationId xmlns:a16="http://schemas.microsoft.com/office/drawing/2014/main" id="{76F64AC3-3842-4223-AEDF-7BCC684C0B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385" y="2548281"/>
            <a:ext cx="3625397" cy="3662018"/>
          </a:xfrm>
          <a:prstGeom prst="rect">
            <a:avLst/>
          </a:prstGeom>
          <a:effectLst/>
        </p:spPr>
      </p:pic>
      <p:sp>
        <p:nvSpPr>
          <p:cNvPr id="24" name="Content Placeholder 2">
            <a:extLst>
              <a:ext uri="{FF2B5EF4-FFF2-40B4-BE49-F238E27FC236}">
                <a16:creationId xmlns:a16="http://schemas.microsoft.com/office/drawing/2014/main" id="{A98686AE-CC91-46B3-B8C4-423FE5AC97FB}"/>
              </a:ext>
            </a:extLst>
          </p:cNvPr>
          <p:cNvSpPr>
            <a:spLocks noGrp="1"/>
          </p:cNvSpPr>
          <p:nvPr>
            <p:ph idx="1"/>
          </p:nvPr>
        </p:nvSpPr>
        <p:spPr>
          <a:xfrm>
            <a:off x="4955286" y="2548281"/>
            <a:ext cx="6588409" cy="3658689"/>
          </a:xfrm>
        </p:spPr>
        <p:txBody>
          <a:bodyPr>
            <a:normAutofit/>
          </a:bodyPr>
          <a:lstStyle/>
          <a:p>
            <a:pPr>
              <a:lnSpc>
                <a:spcPct val="90000"/>
              </a:lnSpc>
            </a:pPr>
            <a:r>
              <a:rPr lang="en-US" sz="1600">
                <a:solidFill>
                  <a:schemeClr val="bg1"/>
                </a:solidFill>
              </a:rPr>
              <a:t>Microsoft user Group Ghana is a Microsoft community led by Abou Conde</a:t>
            </a:r>
          </a:p>
          <a:p>
            <a:pPr marL="0" indent="0">
              <a:lnSpc>
                <a:spcPct val="90000"/>
              </a:lnSpc>
              <a:buNone/>
            </a:pPr>
            <a:endParaRPr lang="en-US" sz="1600">
              <a:solidFill>
                <a:schemeClr val="bg1"/>
              </a:solidFill>
            </a:endParaRPr>
          </a:p>
          <a:p>
            <a:pPr>
              <a:lnSpc>
                <a:spcPct val="90000"/>
              </a:lnSpc>
            </a:pPr>
            <a:r>
              <a:rPr lang="en-US" sz="1600">
                <a:solidFill>
                  <a:schemeClr val="bg1"/>
                </a:solidFill>
              </a:rPr>
              <a:t>The purpose of the User group is to share real world experiences, information about the latest product offerings by Microsoft, and also network with peers within the same market space</a:t>
            </a:r>
          </a:p>
          <a:p>
            <a:pPr>
              <a:lnSpc>
                <a:spcPct val="90000"/>
              </a:lnSpc>
            </a:pPr>
            <a:endParaRPr lang="en-US" sz="1600">
              <a:solidFill>
                <a:schemeClr val="bg1"/>
              </a:solidFill>
            </a:endParaRPr>
          </a:p>
          <a:p>
            <a:pPr>
              <a:lnSpc>
                <a:spcPct val="90000"/>
              </a:lnSpc>
            </a:pPr>
            <a:r>
              <a:rPr lang="en-US" sz="1600">
                <a:solidFill>
                  <a:schemeClr val="bg1"/>
                </a:solidFill>
              </a:rPr>
              <a:t>We also aim to give perspective to those who are new to the IT world, mentorship to those who need it, those who want to look up to somebody for advice, leadership and guidance and a community to grow in. </a:t>
            </a:r>
          </a:p>
          <a:p>
            <a:pPr>
              <a:lnSpc>
                <a:spcPct val="90000"/>
              </a:lnSpc>
            </a:pPr>
            <a:r>
              <a:rPr lang="en-US" sz="1600">
                <a:solidFill>
                  <a:schemeClr val="bg1"/>
                </a:solidFill>
              </a:rPr>
              <a:t> The group is hosted by the community for the community.</a:t>
            </a:r>
          </a:p>
          <a:p>
            <a:pPr>
              <a:lnSpc>
                <a:spcPct val="90000"/>
              </a:lnSpc>
            </a:pPr>
            <a:endParaRPr lang="en-US" sz="1600">
              <a:solidFill>
                <a:schemeClr val="bg1"/>
              </a:solidFill>
            </a:endParaRPr>
          </a:p>
          <a:p>
            <a:pPr>
              <a:lnSpc>
                <a:spcPct val="90000"/>
              </a:lnSpc>
            </a:pPr>
            <a:endParaRPr lang="en-US" sz="1600">
              <a:solidFill>
                <a:schemeClr val="bg1"/>
              </a:solidFill>
            </a:endParaRPr>
          </a:p>
        </p:txBody>
      </p:sp>
      <p:pic>
        <p:nvPicPr>
          <p:cNvPr id="8" name="Picture 7">
            <a:extLst>
              <a:ext uri="{FF2B5EF4-FFF2-40B4-BE49-F238E27FC236}">
                <a16:creationId xmlns:a16="http://schemas.microsoft.com/office/drawing/2014/main" id="{7890EBE1-5AA5-4D5E-83FB-5C2F72968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240674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sp>
        <p:nvSpPr>
          <p:cNvPr id="19" name="Freeform 7">
            <a:extLst>
              <a:ext uri="{FF2B5EF4-FFF2-40B4-BE49-F238E27FC236}">
                <a16:creationId xmlns:a16="http://schemas.microsoft.com/office/drawing/2014/main" id="{1722D4CF-3103-401A-A2A5-38A028A5E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FD242B24-0F8E-456C-9E8B-FEC6CAB3CFC9}"/>
              </a:ext>
            </a:extLst>
          </p:cNvPr>
          <p:cNvSpPr>
            <a:spLocks noGrp="1"/>
          </p:cNvSpPr>
          <p:nvPr>
            <p:ph type="title"/>
          </p:nvPr>
        </p:nvSpPr>
        <p:spPr>
          <a:xfrm>
            <a:off x="648930" y="629267"/>
            <a:ext cx="9252154" cy="1016654"/>
          </a:xfrm>
        </p:spPr>
        <p:txBody>
          <a:bodyPr>
            <a:normAutofit/>
          </a:bodyPr>
          <a:lstStyle/>
          <a:p>
            <a:r>
              <a:rPr lang="en-US"/>
              <a:t>About MUGGH</a:t>
            </a:r>
          </a:p>
        </p:txBody>
      </p:sp>
      <p:sp>
        <p:nvSpPr>
          <p:cNvPr id="21" name="Rectangle 20">
            <a:extLst>
              <a:ext uri="{FF2B5EF4-FFF2-40B4-BE49-F238E27FC236}">
                <a16:creationId xmlns:a16="http://schemas.microsoft.com/office/drawing/2014/main" id="{363E7767-027E-40C4-8117-FB4A7FC94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924298"/>
            <a:ext cx="12192417" cy="29337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5">
            <a:extLst>
              <a:ext uri="{FF2B5EF4-FFF2-40B4-BE49-F238E27FC236}">
                <a16:creationId xmlns:a16="http://schemas.microsoft.com/office/drawing/2014/main" id="{E576DD09-A1E9-4DCA-9B2C-D12D2C809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9" name="Picture 8">
            <a:extLst>
              <a:ext uri="{FF2B5EF4-FFF2-40B4-BE49-F238E27FC236}">
                <a16:creationId xmlns:a16="http://schemas.microsoft.com/office/drawing/2014/main" id="{C9AE1D1B-C0CA-4FE5-BD0A-889654CA69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484" y="2730282"/>
            <a:ext cx="3413845" cy="3448328"/>
          </a:xfrm>
          <a:prstGeom prst="rect">
            <a:avLst/>
          </a:prstGeom>
          <a:effectLst/>
        </p:spPr>
      </p:pic>
      <p:sp>
        <p:nvSpPr>
          <p:cNvPr id="3" name="Content Placeholder 2">
            <a:extLst>
              <a:ext uri="{FF2B5EF4-FFF2-40B4-BE49-F238E27FC236}">
                <a16:creationId xmlns:a16="http://schemas.microsoft.com/office/drawing/2014/main" id="{0232E9CF-F7B7-4B1B-A3D9-25426A214C56}"/>
              </a:ext>
            </a:extLst>
          </p:cNvPr>
          <p:cNvSpPr>
            <a:spLocks noGrp="1"/>
          </p:cNvSpPr>
          <p:nvPr>
            <p:ph idx="1"/>
          </p:nvPr>
        </p:nvSpPr>
        <p:spPr>
          <a:xfrm>
            <a:off x="4389416" y="2548281"/>
            <a:ext cx="7154279" cy="3658689"/>
          </a:xfrm>
        </p:spPr>
        <p:txBody>
          <a:bodyPr>
            <a:normAutofit/>
          </a:bodyPr>
          <a:lstStyle/>
          <a:p>
            <a:pPr>
              <a:lnSpc>
                <a:spcPct val="90000"/>
              </a:lnSpc>
            </a:pPr>
            <a:r>
              <a:rPr lang="en-US" sz="1400">
                <a:solidFill>
                  <a:schemeClr val="bg1"/>
                </a:solidFill>
              </a:rPr>
              <a:t>We run periodic events, our events are posted on Meetup.</a:t>
            </a:r>
          </a:p>
          <a:p>
            <a:pPr>
              <a:lnSpc>
                <a:spcPct val="90000"/>
              </a:lnSpc>
            </a:pPr>
            <a:endParaRPr lang="en-US" sz="1400">
              <a:solidFill>
                <a:schemeClr val="bg1"/>
              </a:solidFill>
            </a:endParaRPr>
          </a:p>
          <a:p>
            <a:pPr>
              <a:lnSpc>
                <a:spcPct val="90000"/>
              </a:lnSpc>
            </a:pPr>
            <a:r>
              <a:rPr lang="en-US" sz="1400">
                <a:solidFill>
                  <a:schemeClr val="bg1"/>
                </a:solidFill>
              </a:rPr>
              <a:t>Everyone is welcome. Whether you are just trying to start out in IT, a seasoned professional, coming alone or with colleagues you are welcome</a:t>
            </a:r>
          </a:p>
          <a:p>
            <a:pPr>
              <a:lnSpc>
                <a:spcPct val="90000"/>
              </a:lnSpc>
            </a:pPr>
            <a:endParaRPr lang="en-US" sz="1400">
              <a:solidFill>
                <a:schemeClr val="bg1"/>
              </a:solidFill>
            </a:endParaRPr>
          </a:p>
          <a:p>
            <a:pPr>
              <a:lnSpc>
                <a:spcPct val="90000"/>
              </a:lnSpc>
            </a:pPr>
            <a:r>
              <a:rPr lang="en-US" sz="1400">
                <a:solidFill>
                  <a:schemeClr val="bg1"/>
                </a:solidFill>
              </a:rPr>
              <a:t>Everyone from any background is welcome at our events and the organizing team’s aim is to help further the careers of our attendees.</a:t>
            </a:r>
          </a:p>
          <a:p>
            <a:pPr marL="0" indent="0">
              <a:lnSpc>
                <a:spcPct val="90000"/>
              </a:lnSpc>
              <a:buNone/>
            </a:pPr>
            <a:endParaRPr lang="en-US" sz="1400">
              <a:solidFill>
                <a:schemeClr val="bg1"/>
              </a:solidFill>
            </a:endParaRPr>
          </a:p>
          <a:p>
            <a:pPr>
              <a:lnSpc>
                <a:spcPct val="90000"/>
              </a:lnSpc>
            </a:pPr>
            <a:r>
              <a:rPr lang="en-US" sz="1400">
                <a:solidFill>
                  <a:schemeClr val="bg1"/>
                </a:solidFill>
              </a:rPr>
              <a:t>We would love it if you presented a session. If you are an aspiring speaker or you have done it many times before we would love you to speak</a:t>
            </a:r>
          </a:p>
          <a:p>
            <a:pPr marL="0" indent="0">
              <a:lnSpc>
                <a:spcPct val="90000"/>
              </a:lnSpc>
              <a:buNone/>
            </a:pPr>
            <a:endParaRPr lang="en-US" sz="1400">
              <a:solidFill>
                <a:schemeClr val="bg1"/>
              </a:solidFill>
            </a:endParaRPr>
          </a:p>
          <a:p>
            <a:pPr>
              <a:lnSpc>
                <a:spcPct val="90000"/>
              </a:lnSpc>
            </a:pPr>
            <a:r>
              <a:rPr lang="en-US" sz="1400">
                <a:solidFill>
                  <a:schemeClr val="bg1"/>
                </a:solidFill>
              </a:rPr>
              <a:t>Real-world knowledge is valued by all attendees. If you’ve never spoken at a user group before we are happy to coach you.</a:t>
            </a:r>
          </a:p>
        </p:txBody>
      </p:sp>
      <p:pic>
        <p:nvPicPr>
          <p:cNvPr id="8" name="Picture 7">
            <a:extLst>
              <a:ext uri="{FF2B5EF4-FFF2-40B4-BE49-F238E27FC236}">
                <a16:creationId xmlns:a16="http://schemas.microsoft.com/office/drawing/2014/main" id="{7E6BC43A-2CC7-4EE2-AF18-AC683C9D5A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2534680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9121B6-CC83-4529-87ED-89AE1AD34E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7">
            <a:extLst>
              <a:ext uri="{FF2B5EF4-FFF2-40B4-BE49-F238E27FC236}">
                <a16:creationId xmlns:a16="http://schemas.microsoft.com/office/drawing/2014/main" id="{F48C3783-EF6E-445F-A78D-9DE1771B0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75B56B6-BF9C-4000-8994-02EC8A1E9E7A}"/>
              </a:ext>
            </a:extLst>
          </p:cNvPr>
          <p:cNvSpPr>
            <a:spLocks noGrp="1"/>
          </p:cNvSpPr>
          <p:nvPr>
            <p:ph type="title"/>
          </p:nvPr>
        </p:nvSpPr>
        <p:spPr>
          <a:xfrm>
            <a:off x="648930" y="629267"/>
            <a:ext cx="9252154" cy="1016654"/>
          </a:xfrm>
        </p:spPr>
        <p:txBody>
          <a:bodyPr>
            <a:normAutofit/>
          </a:bodyPr>
          <a:lstStyle/>
          <a:p>
            <a:r>
              <a:rPr lang="en-US">
                <a:solidFill>
                  <a:schemeClr val="bg1"/>
                </a:solidFill>
              </a:rPr>
              <a:t>Event Organizers</a:t>
            </a:r>
            <a:endParaRPr lang="en-US" dirty="0">
              <a:solidFill>
                <a:schemeClr val="bg1"/>
              </a:solidFill>
            </a:endParaRPr>
          </a:p>
        </p:txBody>
      </p:sp>
      <p:sp>
        <p:nvSpPr>
          <p:cNvPr id="14" name="Rectangle 13">
            <a:extLst>
              <a:ext uri="{FF2B5EF4-FFF2-40B4-BE49-F238E27FC236}">
                <a16:creationId xmlns:a16="http://schemas.microsoft.com/office/drawing/2014/main" id="{CCB7DCDB-78ED-480D-8CA0-9930E8F29D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Shape 15">
            <a:extLst>
              <a:ext uri="{FF2B5EF4-FFF2-40B4-BE49-F238E27FC236}">
                <a16:creationId xmlns:a16="http://schemas.microsoft.com/office/drawing/2014/main" id="{11F48B6A-C55F-4FD5-9034-DC9867D02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pic>
        <p:nvPicPr>
          <p:cNvPr id="11" name="Picture 10">
            <a:extLst>
              <a:ext uri="{FF2B5EF4-FFF2-40B4-BE49-F238E27FC236}">
                <a16:creationId xmlns:a16="http://schemas.microsoft.com/office/drawing/2014/main" id="{F13E36C0-8597-4C25-9483-728CC53B39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pic>
        <p:nvPicPr>
          <p:cNvPr id="18" name="Content Placeholder 17">
            <a:extLst>
              <a:ext uri="{FF2B5EF4-FFF2-40B4-BE49-F238E27FC236}">
                <a16:creationId xmlns:a16="http://schemas.microsoft.com/office/drawing/2014/main" id="{785A64EB-9193-45F6-9765-ABBA136EA33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574446" y="2298591"/>
            <a:ext cx="6963393" cy="4341359"/>
          </a:xfrm>
          <a:prstGeom prst="rect">
            <a:avLst/>
          </a:prstGeom>
        </p:spPr>
      </p:pic>
    </p:spTree>
    <p:extLst>
      <p:ext uri="{BB962C8B-B14F-4D97-AF65-F5344CB8AC3E}">
        <p14:creationId xmlns:p14="http://schemas.microsoft.com/office/powerpoint/2010/main" val="38378849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CC245-C56B-44F3-A084-5AA382C5A1C3}"/>
              </a:ext>
            </a:extLst>
          </p:cNvPr>
          <p:cNvSpPr>
            <a:spLocks noGrp="1"/>
          </p:cNvSpPr>
          <p:nvPr>
            <p:ph type="title"/>
          </p:nvPr>
        </p:nvSpPr>
        <p:spPr>
          <a:xfrm>
            <a:off x="5285608" y="452718"/>
            <a:ext cx="4765226" cy="1400530"/>
          </a:xfrm>
        </p:spPr>
        <p:txBody>
          <a:bodyPr>
            <a:normAutofit/>
          </a:bodyPr>
          <a:lstStyle/>
          <a:p>
            <a:r>
              <a:rPr lang="en-US"/>
              <a:t>About </a:t>
            </a:r>
            <a:r>
              <a:rPr lang="en-US" err="1"/>
              <a:t>Abou</a:t>
            </a:r>
            <a:r>
              <a:rPr lang="en-US"/>
              <a:t> Conde</a:t>
            </a:r>
          </a:p>
        </p:txBody>
      </p:sp>
      <p:pic>
        <p:nvPicPr>
          <p:cNvPr id="5" name="Picture 4">
            <a:extLst>
              <a:ext uri="{FF2B5EF4-FFF2-40B4-BE49-F238E27FC236}">
                <a16:creationId xmlns:a16="http://schemas.microsoft.com/office/drawing/2014/main" id="{E8286760-92C9-41D0-BD9B-F5BD12C4D65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1"/>
            <a:ext cx="4634681" cy="3428537"/>
          </a:xfrm>
          <a:prstGeom prst="rect">
            <a:avLst/>
          </a:prstGeom>
        </p:spPr>
      </p:pic>
      <p:pic>
        <p:nvPicPr>
          <p:cNvPr id="10" name="Picture 9" descr="A close up of a logo&#10;&#10;Description automatically generated">
            <a:extLst>
              <a:ext uri="{FF2B5EF4-FFF2-40B4-BE49-F238E27FC236}">
                <a16:creationId xmlns:a16="http://schemas.microsoft.com/office/drawing/2014/main" id="{C9DBE8E6-F20B-4325-90C4-CD51A0E9BC13}"/>
              </a:ext>
            </a:extLst>
          </p:cNvPr>
          <p:cNvPicPr>
            <a:picLocks noChangeAspect="1"/>
          </p:cNvPicPr>
          <p:nvPr/>
        </p:nvPicPr>
        <p:blipFill rotWithShape="1">
          <a:blip r:embed="rId4">
            <a:extLst>
              <a:ext uri="{28A0092B-C50C-407E-A947-70E740481C1C}">
                <a14:useLocalDpi xmlns:a14="http://schemas.microsoft.com/office/drawing/2010/main" val="0"/>
              </a:ext>
            </a:extLst>
          </a:blip>
          <a:srcRect t="12776" r="2" b="13989"/>
          <a:stretch/>
        </p:blipFill>
        <p:spPr>
          <a:xfrm>
            <a:off x="3222" y="3429001"/>
            <a:ext cx="4634681" cy="3428538"/>
          </a:xfrm>
          <a:prstGeom prst="rect">
            <a:avLst/>
          </a:prstGeom>
        </p:spPr>
      </p:pic>
      <p:sp>
        <p:nvSpPr>
          <p:cNvPr id="3" name="Content Placeholder 2">
            <a:extLst>
              <a:ext uri="{FF2B5EF4-FFF2-40B4-BE49-F238E27FC236}">
                <a16:creationId xmlns:a16="http://schemas.microsoft.com/office/drawing/2014/main" id="{31EAD296-190E-4F19-99F7-0C1C5DEE8DEE}"/>
              </a:ext>
            </a:extLst>
          </p:cNvPr>
          <p:cNvSpPr>
            <a:spLocks noGrp="1"/>
          </p:cNvSpPr>
          <p:nvPr>
            <p:ph idx="1"/>
          </p:nvPr>
        </p:nvSpPr>
        <p:spPr>
          <a:xfrm>
            <a:off x="5285608" y="2052918"/>
            <a:ext cx="4764245" cy="4195481"/>
          </a:xfrm>
        </p:spPr>
        <p:txBody>
          <a:bodyPr>
            <a:normAutofit lnSpcReduction="10000"/>
          </a:bodyPr>
          <a:lstStyle/>
          <a:p>
            <a:pPr marL="0" indent="0">
              <a:lnSpc>
                <a:spcPct val="90000"/>
              </a:lnSpc>
              <a:buNone/>
            </a:pPr>
            <a:r>
              <a:rPr lang="en-US" sz="1400" dirty="0" err="1"/>
              <a:t>Abou</a:t>
            </a:r>
            <a:r>
              <a:rPr lang="en-US" sz="1400" dirty="0"/>
              <a:t> is a Microsoft Azure MVP with over 9 years of experience in the industry. He focuses on Microsoft technologies. Starting as support engineer and Microsoft Certified Trainer at IPMC Ghana, he has worked up through the ranks of System Engineering, IT infrastructure Consultant and Cloud Solution Architect. He has deployed several complex solutions for Multi-national Corporations and Governmental Agencies. He is fluent in French and English. </a:t>
            </a:r>
            <a:br>
              <a:rPr lang="en-US" sz="1400" dirty="0"/>
            </a:br>
            <a:br>
              <a:rPr lang="en-US" sz="1400" dirty="0"/>
            </a:br>
            <a:r>
              <a:rPr lang="en-US" sz="1400" dirty="0"/>
              <a:t>Currently, </a:t>
            </a:r>
            <a:r>
              <a:rPr lang="en-US" sz="1400" dirty="0" err="1"/>
              <a:t>Abou</a:t>
            </a:r>
            <a:r>
              <a:rPr lang="en-US" sz="1400" dirty="0"/>
              <a:t> Conde works at Global Information Technology Solutions (GITS) IT Company in </a:t>
            </a:r>
            <a:r>
              <a:rPr lang="en-US" sz="1400" dirty="0" err="1"/>
              <a:t>Ghana,and</a:t>
            </a:r>
            <a:r>
              <a:rPr lang="en-US" sz="1400" dirty="0"/>
              <a:t> is the first MVP from Ghana. He is specialized in Enterprise Architecture both on-premise and in the cloud.</a:t>
            </a:r>
          </a:p>
          <a:p>
            <a:pPr marL="0" indent="0">
              <a:lnSpc>
                <a:spcPct val="90000"/>
              </a:lnSpc>
              <a:buNone/>
            </a:pPr>
            <a:r>
              <a:rPr lang="en-US" sz="1400" dirty="0" err="1"/>
              <a:t>Linkedin</a:t>
            </a:r>
            <a:r>
              <a:rPr lang="en-US" sz="1400" dirty="0"/>
              <a:t> </a:t>
            </a:r>
            <a:r>
              <a:rPr lang="en-US" sz="1400" dirty="0">
                <a:solidFill>
                  <a:srgbClr val="00B0F0"/>
                </a:solidFill>
              </a:rPr>
              <a:t>: </a:t>
            </a:r>
            <a:r>
              <a:rPr lang="en-US" sz="1400" dirty="0">
                <a:solidFill>
                  <a:srgbClr val="00B0F0"/>
                </a:solidFill>
                <a:hlinkClick r:id="rId5">
                  <a:extLst>
                    <a:ext uri="{A12FA001-AC4F-418D-AE19-62706E023703}">
                      <ahyp:hlinkClr xmlns:ahyp="http://schemas.microsoft.com/office/drawing/2018/hyperlinkcolor" val="tx"/>
                    </a:ext>
                  </a:extLst>
                </a:hlinkClick>
              </a:rPr>
              <a:t>https://www.linkedin.com/in/abou-conde-33599527/</a:t>
            </a:r>
            <a:endParaRPr lang="en-US" sz="1400" dirty="0">
              <a:solidFill>
                <a:srgbClr val="00B0F0"/>
              </a:solidFill>
            </a:endParaRPr>
          </a:p>
          <a:p>
            <a:pPr marL="0" indent="0">
              <a:lnSpc>
                <a:spcPct val="90000"/>
              </a:lnSpc>
              <a:buNone/>
            </a:pPr>
            <a:r>
              <a:rPr lang="en-US" sz="1400" dirty="0"/>
              <a:t>Twitter: </a:t>
            </a:r>
            <a:r>
              <a:rPr lang="en-US" sz="1400" dirty="0">
                <a:solidFill>
                  <a:srgbClr val="00B0F0"/>
                </a:solidFill>
                <a:hlinkClick r:id="rId6">
                  <a:extLst>
                    <a:ext uri="{A12FA001-AC4F-418D-AE19-62706E023703}">
                      <ahyp:hlinkClr xmlns:ahyp="http://schemas.microsoft.com/office/drawing/2018/hyperlinkcolor" val="tx"/>
                    </a:ext>
                  </a:extLst>
                </a:hlinkClick>
              </a:rPr>
              <a:t>https://twitter.com/abu_conde</a:t>
            </a:r>
            <a:endParaRPr lang="en-US" sz="1400" dirty="0">
              <a:solidFill>
                <a:srgbClr val="00B0F0"/>
              </a:solidFill>
            </a:endParaRPr>
          </a:p>
          <a:p>
            <a:pPr marL="0" indent="0">
              <a:lnSpc>
                <a:spcPct val="90000"/>
              </a:lnSpc>
              <a:buNone/>
            </a:pPr>
            <a:r>
              <a:rPr lang="en-US" sz="1400" dirty="0"/>
              <a:t>Blog : </a:t>
            </a:r>
            <a:r>
              <a:rPr lang="en-US" sz="1400" dirty="0">
                <a:solidFill>
                  <a:srgbClr val="00B0F0"/>
                </a:solidFill>
                <a:hlinkClick r:id="rId7">
                  <a:extLst>
                    <a:ext uri="{A12FA001-AC4F-418D-AE19-62706E023703}">
                      <ahyp:hlinkClr xmlns:ahyp="http://schemas.microsoft.com/office/drawing/2018/hyperlinkcolor" val="tx"/>
                    </a:ext>
                  </a:extLst>
                </a:hlinkClick>
              </a:rPr>
              <a:t>https://abouconde.com</a:t>
            </a:r>
            <a:endParaRPr lang="en-US" sz="1400" dirty="0">
              <a:solidFill>
                <a:srgbClr val="00B0F0"/>
              </a:solidFill>
            </a:endParaRPr>
          </a:p>
          <a:p>
            <a:pPr marL="0" indent="0">
              <a:lnSpc>
                <a:spcPct val="90000"/>
              </a:lnSpc>
              <a:buNone/>
            </a:pPr>
            <a:endParaRPr lang="en-US" sz="1400" dirty="0">
              <a:solidFill>
                <a:srgbClr val="00B0F0"/>
              </a:solidFill>
            </a:endParaRPr>
          </a:p>
          <a:p>
            <a:pPr marL="0" indent="0">
              <a:lnSpc>
                <a:spcPct val="90000"/>
              </a:lnSpc>
              <a:buNone/>
            </a:pPr>
            <a:endParaRPr lang="en-US" sz="1400" dirty="0"/>
          </a:p>
        </p:txBody>
      </p:sp>
      <p:pic>
        <p:nvPicPr>
          <p:cNvPr id="6" name="Picture 5">
            <a:extLst>
              <a:ext uri="{FF2B5EF4-FFF2-40B4-BE49-F238E27FC236}">
                <a16:creationId xmlns:a16="http://schemas.microsoft.com/office/drawing/2014/main" id="{EE898906-EFFE-4120-AE05-38E41E5BE6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236071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BED40652-2041-40A8-BD19-2174322668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2" name="Picture 31">
            <a:extLst>
              <a:ext uri="{FF2B5EF4-FFF2-40B4-BE49-F238E27FC236}">
                <a16:creationId xmlns:a16="http://schemas.microsoft.com/office/drawing/2014/main" id="{3F9E3962-D4A6-4AE1-88E9-74BCE5EB88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4" name="Oval 33">
            <a:extLst>
              <a:ext uri="{FF2B5EF4-FFF2-40B4-BE49-F238E27FC236}">
                <a16:creationId xmlns:a16="http://schemas.microsoft.com/office/drawing/2014/main" id="{4C6C9A81-EBD8-4A7D-BE1B-7520E2A46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6" name="Picture 35">
            <a:extLst>
              <a:ext uri="{FF2B5EF4-FFF2-40B4-BE49-F238E27FC236}">
                <a16:creationId xmlns:a16="http://schemas.microsoft.com/office/drawing/2014/main" id="{79C71F41-5AA1-428C-A1E3-0BD5A76911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38" name="Picture 37">
            <a:extLst>
              <a:ext uri="{FF2B5EF4-FFF2-40B4-BE49-F238E27FC236}">
                <a16:creationId xmlns:a16="http://schemas.microsoft.com/office/drawing/2014/main" id="{8AA17048-7FB7-46CB-B99B-8D9D66ECA5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40" name="Rectangle 39">
            <a:extLst>
              <a:ext uri="{FF2B5EF4-FFF2-40B4-BE49-F238E27FC236}">
                <a16:creationId xmlns:a16="http://schemas.microsoft.com/office/drawing/2014/main" id="{1CFBC036-F1E2-42B1-B205-11560583B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312C030-664C-419C-B5E3-89EF5AD3E586}"/>
              </a:ext>
            </a:extLst>
          </p:cNvPr>
          <p:cNvSpPr>
            <a:spLocks noGrp="1"/>
          </p:cNvSpPr>
          <p:nvPr>
            <p:ph type="title"/>
          </p:nvPr>
        </p:nvSpPr>
        <p:spPr>
          <a:xfrm>
            <a:off x="7385967" y="1325880"/>
            <a:ext cx="4158334" cy="3066507"/>
          </a:xfrm>
        </p:spPr>
        <p:txBody>
          <a:bodyPr vert="horz" lIns="91440" tIns="45720" rIns="91440" bIns="45720" rtlCol="0" anchor="b">
            <a:normAutofit/>
          </a:bodyPr>
          <a:lstStyle/>
          <a:p>
            <a:r>
              <a:rPr lang="en-US" sz="5400"/>
              <a:t>Past Events Highlights</a:t>
            </a:r>
            <a:endParaRPr lang="en-US" sz="5400" dirty="0"/>
          </a:p>
        </p:txBody>
      </p:sp>
      <p:sp>
        <p:nvSpPr>
          <p:cNvPr id="42" name="Rectangle 41">
            <a:extLst>
              <a:ext uri="{FF2B5EF4-FFF2-40B4-BE49-F238E27FC236}">
                <a16:creationId xmlns:a16="http://schemas.microsoft.com/office/drawing/2014/main" id="{9FB47BCA-B24F-4919-82BF-938D3C370E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0565"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36">
            <a:extLst>
              <a:ext uri="{FF2B5EF4-FFF2-40B4-BE49-F238E27FC236}">
                <a16:creationId xmlns:a16="http://schemas.microsoft.com/office/drawing/2014/main" id="{77B1C9EE-1ECD-4ACE-9F0F-F1652FAD8B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49646"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46" name="Freeform 5">
            <a:extLst>
              <a:ext uri="{FF2B5EF4-FFF2-40B4-BE49-F238E27FC236}">
                <a16:creationId xmlns:a16="http://schemas.microsoft.com/office/drawing/2014/main" id="{428CDEBC-A653-4671-8999-726FD0F51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2894561"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8" name="Picture 7" descr="A close up of a logo&#10;&#10;Description automatically generated">
            <a:extLst>
              <a:ext uri="{FF2B5EF4-FFF2-40B4-BE49-F238E27FC236}">
                <a16:creationId xmlns:a16="http://schemas.microsoft.com/office/drawing/2014/main" id="{2B2C930C-4002-4B8D-835D-F03A6F0DD2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3854" y="1412061"/>
            <a:ext cx="5450557" cy="4033412"/>
          </a:xfrm>
          <a:prstGeom prst="rect">
            <a:avLst/>
          </a:prstGeom>
          <a:effectLst/>
        </p:spPr>
      </p:pic>
      <p:pic>
        <p:nvPicPr>
          <p:cNvPr id="13" name="Picture 12">
            <a:extLst>
              <a:ext uri="{FF2B5EF4-FFF2-40B4-BE49-F238E27FC236}">
                <a16:creationId xmlns:a16="http://schemas.microsoft.com/office/drawing/2014/main" id="{044CDEA4-4FD0-4BA3-855F-6FCE0A89EE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713533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CFAA6-BB75-4544-A5AB-AD93D64C0CE0}"/>
              </a:ext>
            </a:extLst>
          </p:cNvPr>
          <p:cNvSpPr>
            <a:spLocks noGrp="1"/>
          </p:cNvSpPr>
          <p:nvPr>
            <p:ph type="title"/>
          </p:nvPr>
        </p:nvSpPr>
        <p:spPr/>
        <p:txBody>
          <a:bodyPr/>
          <a:lstStyle/>
          <a:p>
            <a:r>
              <a:rPr lang="en-US" dirty="0">
                <a:solidFill>
                  <a:schemeClr val="tx1"/>
                </a:solidFill>
              </a:rPr>
              <a:t>Microsoft 365 Training</a:t>
            </a:r>
            <a:br>
              <a:rPr lang="en-US" dirty="0">
                <a:solidFill>
                  <a:schemeClr val="tx1"/>
                </a:solidFill>
              </a:rPr>
            </a:br>
            <a:r>
              <a:rPr lang="en-US" sz="2400" dirty="0">
                <a:solidFill>
                  <a:schemeClr val="tx1"/>
                </a:solidFill>
              </a:rPr>
              <a:t>4</a:t>
            </a:r>
            <a:r>
              <a:rPr lang="en-US" sz="2400" baseline="30000" dirty="0">
                <a:solidFill>
                  <a:schemeClr val="tx1"/>
                </a:solidFill>
              </a:rPr>
              <a:t>th</a:t>
            </a:r>
            <a:r>
              <a:rPr lang="en-US" sz="2400" dirty="0">
                <a:solidFill>
                  <a:schemeClr val="tx1"/>
                </a:solidFill>
              </a:rPr>
              <a:t> /5</a:t>
            </a:r>
            <a:r>
              <a:rPr lang="en-US" sz="2400" baseline="30000" dirty="0">
                <a:solidFill>
                  <a:schemeClr val="tx1"/>
                </a:solidFill>
              </a:rPr>
              <a:t>th</a:t>
            </a:r>
            <a:r>
              <a:rPr lang="en-US" sz="2400" dirty="0">
                <a:solidFill>
                  <a:schemeClr val="tx1"/>
                </a:solidFill>
              </a:rPr>
              <a:t> October 2018</a:t>
            </a:r>
          </a:p>
        </p:txBody>
      </p:sp>
      <p:pic>
        <p:nvPicPr>
          <p:cNvPr id="8" name="Content Placeholder 7" descr="A group of people sitting at desks in a room&#10;&#10;Description automatically generated">
            <a:extLst>
              <a:ext uri="{FF2B5EF4-FFF2-40B4-BE49-F238E27FC236}">
                <a16:creationId xmlns:a16="http://schemas.microsoft.com/office/drawing/2014/main" id="{99FE2F23-2E52-4F2C-8E45-5938FF781C5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03313" y="2737049"/>
            <a:ext cx="4395787" cy="3296840"/>
          </a:xfrm>
        </p:spPr>
      </p:pic>
      <p:pic>
        <p:nvPicPr>
          <p:cNvPr id="10" name="Content Placeholder 9">
            <a:extLst>
              <a:ext uri="{FF2B5EF4-FFF2-40B4-BE49-F238E27FC236}">
                <a16:creationId xmlns:a16="http://schemas.microsoft.com/office/drawing/2014/main" id="{3097524D-6B04-4304-B791-9DF16C8CAB52}"/>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p:blipFill>
        <p:spPr>
          <a:xfrm>
            <a:off x="5659560" y="2740712"/>
            <a:ext cx="4386018" cy="3289514"/>
          </a:xfrm>
        </p:spPr>
      </p:pic>
      <p:pic>
        <p:nvPicPr>
          <p:cNvPr id="11" name="Picture 10">
            <a:extLst>
              <a:ext uri="{FF2B5EF4-FFF2-40B4-BE49-F238E27FC236}">
                <a16:creationId xmlns:a16="http://schemas.microsoft.com/office/drawing/2014/main" id="{5BE726F6-0EF8-4887-98D4-FAFA68296F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3802479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F9A62-2D79-4817-9AD6-E1DD16B58C65}"/>
              </a:ext>
            </a:extLst>
          </p:cNvPr>
          <p:cNvSpPr>
            <a:spLocks noGrp="1"/>
          </p:cNvSpPr>
          <p:nvPr>
            <p:ph type="title"/>
          </p:nvPr>
        </p:nvSpPr>
        <p:spPr>
          <a:xfrm>
            <a:off x="646111" y="452718"/>
            <a:ext cx="9404723" cy="1136931"/>
          </a:xfrm>
        </p:spPr>
        <p:txBody>
          <a:bodyPr/>
          <a:lstStyle/>
          <a:p>
            <a:r>
              <a:rPr lang="en-US" dirty="0"/>
              <a:t>Visual Studio Launch</a:t>
            </a:r>
            <a:br>
              <a:rPr lang="en-US" dirty="0"/>
            </a:br>
            <a:r>
              <a:rPr lang="en-US" sz="2400" dirty="0"/>
              <a:t>2</a:t>
            </a:r>
            <a:r>
              <a:rPr lang="en-US" sz="2400" baseline="30000" dirty="0"/>
              <a:t>nd</a:t>
            </a:r>
            <a:r>
              <a:rPr lang="en-US" sz="2400" dirty="0"/>
              <a:t> April 2019</a:t>
            </a:r>
          </a:p>
        </p:txBody>
      </p:sp>
      <p:pic>
        <p:nvPicPr>
          <p:cNvPr id="6" name="Content Placeholder 5" descr="A group of people sitting at a desk&#10;&#10;Description automatically generated">
            <a:extLst>
              <a:ext uri="{FF2B5EF4-FFF2-40B4-BE49-F238E27FC236}">
                <a16:creationId xmlns:a16="http://schemas.microsoft.com/office/drawing/2014/main" id="{1EB411A8-FE10-4EEE-8F3C-88CEE13E0BF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3313" y="2510036"/>
            <a:ext cx="4395787" cy="3296840"/>
          </a:xfrm>
        </p:spPr>
      </p:pic>
      <p:pic>
        <p:nvPicPr>
          <p:cNvPr id="8" name="Content Placeholder 7" descr="A group of people standing in a room&#10;&#10;Description automatically generated">
            <a:extLst>
              <a:ext uri="{FF2B5EF4-FFF2-40B4-BE49-F238E27FC236}">
                <a16:creationId xmlns:a16="http://schemas.microsoft.com/office/drawing/2014/main" id="{B3847E13-372C-493B-BDFF-E0E8E76B821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675" y="2511318"/>
            <a:ext cx="4395788" cy="3289514"/>
          </a:xfrm>
        </p:spPr>
      </p:pic>
      <p:pic>
        <p:nvPicPr>
          <p:cNvPr id="5" name="Picture 4">
            <a:extLst>
              <a:ext uri="{FF2B5EF4-FFF2-40B4-BE49-F238E27FC236}">
                <a16:creationId xmlns:a16="http://schemas.microsoft.com/office/drawing/2014/main" id="{9B497535-CCD0-4084-AB08-BCEB148C10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269856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A107-3752-418C-98D4-474A4CBADF46}"/>
              </a:ext>
            </a:extLst>
          </p:cNvPr>
          <p:cNvSpPr>
            <a:spLocks noGrp="1"/>
          </p:cNvSpPr>
          <p:nvPr>
            <p:ph type="title"/>
          </p:nvPr>
        </p:nvSpPr>
        <p:spPr/>
        <p:txBody>
          <a:bodyPr/>
          <a:lstStyle/>
          <a:p>
            <a:r>
              <a:rPr lang="en-US" dirty="0"/>
              <a:t>Azure </a:t>
            </a:r>
            <a:r>
              <a:rPr lang="en-US" dirty="0" err="1"/>
              <a:t>BootCamp</a:t>
            </a:r>
            <a:r>
              <a:rPr lang="en-US" dirty="0"/>
              <a:t> 2019</a:t>
            </a:r>
            <a:br>
              <a:rPr lang="en-US" dirty="0"/>
            </a:br>
            <a:r>
              <a:rPr lang="en-US" sz="2400" dirty="0"/>
              <a:t>27</a:t>
            </a:r>
            <a:r>
              <a:rPr lang="en-US" sz="2400" baseline="30000" dirty="0"/>
              <a:t>th</a:t>
            </a:r>
            <a:r>
              <a:rPr lang="en-US" sz="2400" dirty="0"/>
              <a:t> April 2019</a:t>
            </a:r>
          </a:p>
        </p:txBody>
      </p:sp>
      <p:pic>
        <p:nvPicPr>
          <p:cNvPr id="6" name="Content Placeholder 5" descr="A close up of a logo&#10;&#10;Description automatically generated">
            <a:extLst>
              <a:ext uri="{FF2B5EF4-FFF2-40B4-BE49-F238E27FC236}">
                <a16:creationId xmlns:a16="http://schemas.microsoft.com/office/drawing/2014/main" id="{3BCC76C7-EEB3-4C3A-973B-4B374A46D08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72456" y="2886869"/>
            <a:ext cx="2857500" cy="2543175"/>
          </a:xfrm>
        </p:spPr>
      </p:pic>
      <p:pic>
        <p:nvPicPr>
          <p:cNvPr id="8" name="Content Placeholder 7" descr="A group of people standing in a room&#10;&#10;Description automatically generated">
            <a:extLst>
              <a:ext uri="{FF2B5EF4-FFF2-40B4-BE49-F238E27FC236}">
                <a16:creationId xmlns:a16="http://schemas.microsoft.com/office/drawing/2014/main" id="{531CBF1E-18E1-4F30-BC82-C873369E690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675" y="2507655"/>
            <a:ext cx="4395788" cy="3296841"/>
          </a:xfrm>
        </p:spPr>
      </p:pic>
      <p:pic>
        <p:nvPicPr>
          <p:cNvPr id="5" name="Picture 4">
            <a:extLst>
              <a:ext uri="{FF2B5EF4-FFF2-40B4-BE49-F238E27FC236}">
                <a16:creationId xmlns:a16="http://schemas.microsoft.com/office/drawing/2014/main" id="{D90610DF-1485-4580-A014-31725F61A7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423852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2B8E-F67D-40FC-AD81-9E81B976E11F}"/>
              </a:ext>
            </a:extLst>
          </p:cNvPr>
          <p:cNvSpPr>
            <a:spLocks noGrp="1"/>
          </p:cNvSpPr>
          <p:nvPr>
            <p:ph type="title"/>
          </p:nvPr>
        </p:nvSpPr>
        <p:spPr/>
        <p:txBody>
          <a:bodyPr/>
          <a:lstStyle/>
          <a:p>
            <a:r>
              <a:rPr lang="en-US" dirty="0"/>
              <a:t>Azure </a:t>
            </a:r>
            <a:r>
              <a:rPr lang="en-US" dirty="0" err="1"/>
              <a:t>BootCamp</a:t>
            </a:r>
            <a:r>
              <a:rPr lang="en-US" dirty="0"/>
              <a:t> 2019</a:t>
            </a:r>
          </a:p>
        </p:txBody>
      </p:sp>
      <p:pic>
        <p:nvPicPr>
          <p:cNvPr id="6" name="Content Placeholder 5" descr="A group of people posing for the camera&#10;&#10;Description automatically generated">
            <a:extLst>
              <a:ext uri="{FF2B5EF4-FFF2-40B4-BE49-F238E27FC236}">
                <a16:creationId xmlns:a16="http://schemas.microsoft.com/office/drawing/2014/main" id="{B8AEC2E5-4128-4127-BD18-C67BA67CA6F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3313" y="2510036"/>
            <a:ext cx="4395787" cy="3296840"/>
          </a:xfrm>
        </p:spPr>
      </p:pic>
      <p:pic>
        <p:nvPicPr>
          <p:cNvPr id="8" name="Content Placeholder 7" descr="A group of people in a room&#10;&#10;Description automatically generated">
            <a:extLst>
              <a:ext uri="{FF2B5EF4-FFF2-40B4-BE49-F238E27FC236}">
                <a16:creationId xmlns:a16="http://schemas.microsoft.com/office/drawing/2014/main" id="{823B9B57-8040-4093-B7FF-FEC2E2D9773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675" y="2507655"/>
            <a:ext cx="4395788" cy="3296841"/>
          </a:xfrm>
        </p:spPr>
      </p:pic>
      <p:pic>
        <p:nvPicPr>
          <p:cNvPr id="5" name="Picture 4">
            <a:extLst>
              <a:ext uri="{FF2B5EF4-FFF2-40B4-BE49-F238E27FC236}">
                <a16:creationId xmlns:a16="http://schemas.microsoft.com/office/drawing/2014/main" id="{F87FF947-4558-4D0F-AA46-64BD95B540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1963918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41036-9DE0-4799-9E77-8BE5C189C3D3}"/>
              </a:ext>
            </a:extLst>
          </p:cNvPr>
          <p:cNvSpPr>
            <a:spLocks noGrp="1"/>
          </p:cNvSpPr>
          <p:nvPr>
            <p:ph type="title"/>
          </p:nvPr>
        </p:nvSpPr>
        <p:spPr/>
        <p:txBody>
          <a:bodyPr/>
          <a:lstStyle/>
          <a:p>
            <a:r>
              <a:rPr lang="en-US" dirty="0"/>
              <a:t>Azure </a:t>
            </a:r>
            <a:r>
              <a:rPr lang="en-US" dirty="0" err="1"/>
              <a:t>BootCamp</a:t>
            </a:r>
            <a:r>
              <a:rPr lang="en-US" dirty="0"/>
              <a:t> 2019</a:t>
            </a:r>
          </a:p>
        </p:txBody>
      </p:sp>
      <p:pic>
        <p:nvPicPr>
          <p:cNvPr id="6" name="Content Placeholder 5" descr="A group of people sitting at a desk in a room&#10;&#10;Description automatically generated">
            <a:extLst>
              <a:ext uri="{FF2B5EF4-FFF2-40B4-BE49-F238E27FC236}">
                <a16:creationId xmlns:a16="http://schemas.microsoft.com/office/drawing/2014/main" id="{877BAC4B-93B5-47D2-9F48-04ED1197890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3313" y="2510036"/>
            <a:ext cx="4395787" cy="3296840"/>
          </a:xfrm>
        </p:spPr>
      </p:pic>
      <p:pic>
        <p:nvPicPr>
          <p:cNvPr id="8" name="Content Placeholder 7" descr="A group of people in a room&#10;&#10;Description automatically generated">
            <a:extLst>
              <a:ext uri="{FF2B5EF4-FFF2-40B4-BE49-F238E27FC236}">
                <a16:creationId xmlns:a16="http://schemas.microsoft.com/office/drawing/2014/main" id="{D811CFE1-7DD3-4B9E-803F-3673F409B2F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674" y="2510036"/>
            <a:ext cx="4853891" cy="3296839"/>
          </a:xfrm>
        </p:spPr>
      </p:pic>
      <p:pic>
        <p:nvPicPr>
          <p:cNvPr id="5" name="Picture 4">
            <a:extLst>
              <a:ext uri="{FF2B5EF4-FFF2-40B4-BE49-F238E27FC236}">
                <a16:creationId xmlns:a16="http://schemas.microsoft.com/office/drawing/2014/main" id="{15AB0047-44B8-49E6-B9D1-42EB11A0B1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4232211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25E87-03F3-4D22-9073-A4A790D001D9}"/>
              </a:ext>
            </a:extLst>
          </p:cNvPr>
          <p:cNvSpPr>
            <a:spLocks noGrp="1"/>
          </p:cNvSpPr>
          <p:nvPr>
            <p:ph type="title"/>
          </p:nvPr>
        </p:nvSpPr>
        <p:spPr>
          <a:xfrm>
            <a:off x="646111" y="452718"/>
            <a:ext cx="9404723" cy="1221337"/>
          </a:xfrm>
        </p:spPr>
        <p:txBody>
          <a:bodyPr/>
          <a:lstStyle/>
          <a:p>
            <a:r>
              <a:rPr lang="en-US" dirty="0"/>
              <a:t>Azure </a:t>
            </a:r>
            <a:r>
              <a:rPr lang="en-US" dirty="0" err="1"/>
              <a:t>BootCamp</a:t>
            </a:r>
            <a:r>
              <a:rPr lang="en-US" dirty="0"/>
              <a:t> 2019</a:t>
            </a:r>
            <a:br>
              <a:rPr lang="en-US" dirty="0"/>
            </a:br>
            <a:endParaRPr lang="en-US" dirty="0"/>
          </a:p>
        </p:txBody>
      </p:sp>
      <p:pic>
        <p:nvPicPr>
          <p:cNvPr id="6" name="Content Placeholder 5" descr="A group of people standing in a room&#10;&#10;Description automatically generated">
            <a:extLst>
              <a:ext uri="{FF2B5EF4-FFF2-40B4-BE49-F238E27FC236}">
                <a16:creationId xmlns:a16="http://schemas.microsoft.com/office/drawing/2014/main" id="{61426D9F-7BFC-43F9-9ECC-2A331EF0EED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3313" y="2693194"/>
            <a:ext cx="4395787" cy="2930524"/>
          </a:xfrm>
        </p:spPr>
      </p:pic>
      <p:pic>
        <p:nvPicPr>
          <p:cNvPr id="8" name="Content Placeholder 7" descr="A group of people posing for the camera&#10;&#10;Description automatically generated">
            <a:extLst>
              <a:ext uri="{FF2B5EF4-FFF2-40B4-BE49-F238E27FC236}">
                <a16:creationId xmlns:a16="http://schemas.microsoft.com/office/drawing/2014/main" id="{661ADBA9-E090-4856-A741-6A73FB3FEA1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675" y="2690813"/>
            <a:ext cx="4395788" cy="2930525"/>
          </a:xfrm>
        </p:spPr>
      </p:pic>
      <p:pic>
        <p:nvPicPr>
          <p:cNvPr id="5" name="Picture 4">
            <a:extLst>
              <a:ext uri="{FF2B5EF4-FFF2-40B4-BE49-F238E27FC236}">
                <a16:creationId xmlns:a16="http://schemas.microsoft.com/office/drawing/2014/main" id="{6DC3548A-122B-4A75-B1D9-BCBA5212B0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3152810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1B4B1-5E5F-4942-AE5A-27DE418DE467}"/>
              </a:ext>
            </a:extLst>
          </p:cNvPr>
          <p:cNvSpPr>
            <a:spLocks noGrp="1"/>
          </p:cNvSpPr>
          <p:nvPr>
            <p:ph type="title"/>
          </p:nvPr>
        </p:nvSpPr>
        <p:spPr/>
        <p:txBody>
          <a:bodyPr/>
          <a:lstStyle/>
          <a:p>
            <a:r>
              <a:rPr lang="en-US" dirty="0"/>
              <a:t>What is new in Server 2019?</a:t>
            </a:r>
            <a:br>
              <a:rPr lang="en-US" dirty="0"/>
            </a:br>
            <a:r>
              <a:rPr lang="en-US" sz="2400" dirty="0"/>
              <a:t>28</a:t>
            </a:r>
            <a:r>
              <a:rPr lang="en-US" sz="2400" baseline="30000" dirty="0"/>
              <a:t>th</a:t>
            </a:r>
            <a:r>
              <a:rPr lang="en-US" sz="2400" dirty="0"/>
              <a:t> June 2019</a:t>
            </a:r>
          </a:p>
        </p:txBody>
      </p:sp>
      <p:pic>
        <p:nvPicPr>
          <p:cNvPr id="6" name="Content Placeholder 5" descr="A group of people sitting at a desk in a room&#10;&#10;Description automatically generated">
            <a:extLst>
              <a:ext uri="{FF2B5EF4-FFF2-40B4-BE49-F238E27FC236}">
                <a16:creationId xmlns:a16="http://schemas.microsoft.com/office/drawing/2014/main" id="{BB62246E-A4EC-4E52-A08E-2C5355AE3FE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3313" y="2510036"/>
            <a:ext cx="4395787" cy="3296840"/>
          </a:xfrm>
        </p:spPr>
      </p:pic>
      <p:pic>
        <p:nvPicPr>
          <p:cNvPr id="21" name="Content Placeholder 20" descr="A group of people posing for the camera&#10;&#10;Description automatically generated">
            <a:extLst>
              <a:ext uri="{FF2B5EF4-FFF2-40B4-BE49-F238E27FC236}">
                <a16:creationId xmlns:a16="http://schemas.microsoft.com/office/drawing/2014/main" id="{99844082-45D9-434F-90DE-B7201D166AA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675" y="2510036"/>
            <a:ext cx="4395788" cy="3296839"/>
          </a:xfrm>
        </p:spPr>
      </p:pic>
      <p:pic>
        <p:nvPicPr>
          <p:cNvPr id="22" name="Picture 21">
            <a:extLst>
              <a:ext uri="{FF2B5EF4-FFF2-40B4-BE49-F238E27FC236}">
                <a16:creationId xmlns:a16="http://schemas.microsoft.com/office/drawing/2014/main" id="{EBEE1314-8935-44FB-BE22-5080E44D8B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2459213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5D2E0-41E6-4F7C-BAFD-1F2E397AB2CF}"/>
              </a:ext>
            </a:extLst>
          </p:cNvPr>
          <p:cNvSpPr>
            <a:spLocks noGrp="1"/>
          </p:cNvSpPr>
          <p:nvPr>
            <p:ph type="title"/>
          </p:nvPr>
        </p:nvSpPr>
        <p:spPr/>
        <p:txBody>
          <a:bodyPr/>
          <a:lstStyle/>
          <a:p>
            <a:r>
              <a:rPr lang="en-US" dirty="0"/>
              <a:t>What is new in Server 2019?</a:t>
            </a:r>
          </a:p>
        </p:txBody>
      </p:sp>
      <p:pic>
        <p:nvPicPr>
          <p:cNvPr id="6" name="Content Placeholder 5" descr="A group of people standing in front of a crowd&#10;&#10;Description automatically generated">
            <a:extLst>
              <a:ext uri="{FF2B5EF4-FFF2-40B4-BE49-F238E27FC236}">
                <a16:creationId xmlns:a16="http://schemas.microsoft.com/office/drawing/2014/main" id="{43E36039-FE91-4D1B-8E7D-B46D8EF5AD2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3313" y="2693194"/>
            <a:ext cx="4395787" cy="2930524"/>
          </a:xfrm>
        </p:spPr>
      </p:pic>
      <p:pic>
        <p:nvPicPr>
          <p:cNvPr id="8" name="Content Placeholder 7" descr="A group of people posing for the camera&#10;&#10;Description automatically generated">
            <a:extLst>
              <a:ext uri="{FF2B5EF4-FFF2-40B4-BE49-F238E27FC236}">
                <a16:creationId xmlns:a16="http://schemas.microsoft.com/office/drawing/2014/main" id="{71D28707-1B24-4FB4-B6EF-A0BF1C6AE14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675" y="2693193"/>
            <a:ext cx="4395788" cy="2930525"/>
          </a:xfrm>
        </p:spPr>
      </p:pic>
      <p:pic>
        <p:nvPicPr>
          <p:cNvPr id="9" name="Picture 8">
            <a:extLst>
              <a:ext uri="{FF2B5EF4-FFF2-40B4-BE49-F238E27FC236}">
                <a16:creationId xmlns:a16="http://schemas.microsoft.com/office/drawing/2014/main" id="{0F322E42-5878-4037-B887-D7E7256D3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2792482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28886-680E-420B-A315-1B03AF0302AD}"/>
              </a:ext>
            </a:extLst>
          </p:cNvPr>
          <p:cNvSpPr>
            <a:spLocks noGrp="1"/>
          </p:cNvSpPr>
          <p:nvPr>
            <p:ph type="title"/>
          </p:nvPr>
        </p:nvSpPr>
        <p:spPr/>
        <p:txBody>
          <a:bodyPr/>
          <a:lstStyle/>
          <a:p>
            <a:r>
              <a:rPr lang="en-US" dirty="0"/>
              <a:t>What is new in Server 2019?</a:t>
            </a:r>
          </a:p>
        </p:txBody>
      </p:sp>
      <p:pic>
        <p:nvPicPr>
          <p:cNvPr id="6" name="Content Placeholder 5" descr="A person standing in front of a computer screen&#10;&#10;Description automatically generated">
            <a:extLst>
              <a:ext uri="{FF2B5EF4-FFF2-40B4-BE49-F238E27FC236}">
                <a16:creationId xmlns:a16="http://schemas.microsoft.com/office/drawing/2014/main" id="{A838A424-F5C8-4CC9-AAF1-A75687E8612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3313" y="2692479"/>
            <a:ext cx="4395787" cy="2931955"/>
          </a:xfrm>
        </p:spPr>
      </p:pic>
      <p:pic>
        <p:nvPicPr>
          <p:cNvPr id="8" name="Content Placeholder 7" descr="A group of people standing around a table&#10;&#10;Description automatically generated">
            <a:extLst>
              <a:ext uri="{FF2B5EF4-FFF2-40B4-BE49-F238E27FC236}">
                <a16:creationId xmlns:a16="http://schemas.microsoft.com/office/drawing/2014/main" id="{C48397DD-6C1B-4ABA-8BFE-287A82B52D2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675" y="2690097"/>
            <a:ext cx="4395788" cy="2931956"/>
          </a:xfrm>
        </p:spPr>
      </p:pic>
      <p:pic>
        <p:nvPicPr>
          <p:cNvPr id="9" name="Picture 8">
            <a:extLst>
              <a:ext uri="{FF2B5EF4-FFF2-40B4-BE49-F238E27FC236}">
                <a16:creationId xmlns:a16="http://schemas.microsoft.com/office/drawing/2014/main" id="{9EAE2233-7947-4E3E-BCDD-24A89659F5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479967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0F4014E-6BAF-4F6C-B8CE-81A4D8F8801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B891C919-1CCE-4DE8-BCB6-6D4A823ABA6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845D3C1D-A85C-44EE-A21E-2DAAEC79F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a16="http://schemas.microsoft.com/office/drawing/2014/main" id="{1272C03D-FF5F-4787-9923-252D8F950C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9" name="Picture 18">
            <a:extLst>
              <a:ext uri="{FF2B5EF4-FFF2-40B4-BE49-F238E27FC236}">
                <a16:creationId xmlns:a16="http://schemas.microsoft.com/office/drawing/2014/main" id="{809E94B5-14C4-4FFC-A641-4DD9C0733B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21" name="Rectangle 20">
            <a:extLst>
              <a:ext uri="{FF2B5EF4-FFF2-40B4-BE49-F238E27FC236}">
                <a16:creationId xmlns:a16="http://schemas.microsoft.com/office/drawing/2014/main" id="{D987E165-75F1-443C-9A05-ADC511C337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3" name="Rectangle 22">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93B974E-63E0-47AA-B100-B8A1EAE01874}"/>
              </a:ext>
            </a:extLst>
          </p:cNvPr>
          <p:cNvPicPr>
            <a:picLocks noChangeAspect="1"/>
          </p:cNvPicPr>
          <p:nvPr/>
        </p:nvPicPr>
        <p:blipFill rotWithShape="1">
          <a:blip r:embed="rId6">
            <a:alphaModFix amt="40000"/>
          </a:blip>
          <a:srcRect t="15730"/>
          <a:stretch/>
        </p:blipFill>
        <p:spPr>
          <a:xfrm>
            <a:off x="20" y="10"/>
            <a:ext cx="12191980" cy="6857990"/>
          </a:xfrm>
          <a:prstGeom prst="rect">
            <a:avLst/>
          </a:prstGeom>
        </p:spPr>
      </p:pic>
      <p:sp>
        <p:nvSpPr>
          <p:cNvPr id="5" name="Title 4">
            <a:extLst>
              <a:ext uri="{FF2B5EF4-FFF2-40B4-BE49-F238E27FC236}">
                <a16:creationId xmlns:a16="http://schemas.microsoft.com/office/drawing/2014/main" id="{553D0280-ECE7-46A6-BEC1-6C110857318C}"/>
              </a:ext>
            </a:extLst>
          </p:cNvPr>
          <p:cNvSpPr>
            <a:spLocks noGrp="1"/>
          </p:cNvSpPr>
          <p:nvPr>
            <p:ph type="title"/>
          </p:nvPr>
        </p:nvSpPr>
        <p:spPr>
          <a:xfrm>
            <a:off x="1154955" y="1447800"/>
            <a:ext cx="8825658" cy="3329581"/>
          </a:xfrm>
        </p:spPr>
        <p:txBody>
          <a:bodyPr vert="horz" lIns="91440" tIns="45720" rIns="91440" bIns="45720" rtlCol="0" anchor="b">
            <a:normAutofit/>
          </a:bodyPr>
          <a:lstStyle/>
          <a:p>
            <a:r>
              <a:rPr lang="en-US" sz="7200">
                <a:solidFill>
                  <a:schemeClr val="tx1"/>
                </a:solidFill>
              </a:rPr>
              <a:t>UPCOMING EVENTS…</a:t>
            </a:r>
          </a:p>
        </p:txBody>
      </p:sp>
      <p:sp>
        <p:nvSpPr>
          <p:cNvPr id="25" name="Rectangle 24">
            <a:extLst>
              <a:ext uri="{FF2B5EF4-FFF2-40B4-BE49-F238E27FC236}">
                <a16:creationId xmlns:a16="http://schemas.microsoft.com/office/drawing/2014/main" id="{C885E190-58DD-42DD-A4A8-401E15C92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C1B9A5C6-5022-4D7B-8402-F51F729ED3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3497270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99A2DF-567C-4A42-B184-4C117CD41A73}"/>
              </a:ext>
            </a:extLst>
          </p:cNvPr>
          <p:cNvSpPr>
            <a:spLocks noGrp="1"/>
          </p:cNvSpPr>
          <p:nvPr>
            <p:ph type="title"/>
          </p:nvPr>
        </p:nvSpPr>
        <p:spPr>
          <a:xfrm>
            <a:off x="646111" y="452718"/>
            <a:ext cx="9404723" cy="1400530"/>
          </a:xfrm>
        </p:spPr>
        <p:txBody>
          <a:bodyPr/>
          <a:lstStyle/>
          <a:p>
            <a:r>
              <a:rPr lang="en-US" dirty="0"/>
              <a:t>Global Microsoft 365 Developer Bootcamp </a:t>
            </a:r>
            <a:r>
              <a:rPr lang="en-US" sz="2400" dirty="0"/>
              <a:t>26</a:t>
            </a:r>
            <a:r>
              <a:rPr lang="en-US" sz="2400" baseline="30000" dirty="0"/>
              <a:t>th</a:t>
            </a:r>
            <a:r>
              <a:rPr lang="en-US" sz="2400" dirty="0"/>
              <a:t> Oct 2019</a:t>
            </a:r>
            <a:br>
              <a:rPr lang="en-US" dirty="0"/>
            </a:br>
            <a:endParaRPr lang="en-US" dirty="0"/>
          </a:p>
        </p:txBody>
      </p:sp>
      <p:pic>
        <p:nvPicPr>
          <p:cNvPr id="12" name="Content Placeholder 11" descr="A screenshot of a cell phone&#10;&#10;Description automatically generated">
            <a:extLst>
              <a:ext uri="{FF2B5EF4-FFF2-40B4-BE49-F238E27FC236}">
                <a16:creationId xmlns:a16="http://schemas.microsoft.com/office/drawing/2014/main" id="{850A2048-1405-49CA-AC48-B4A336A621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322" y="2052638"/>
            <a:ext cx="7459132" cy="4195762"/>
          </a:xfrm>
        </p:spPr>
      </p:pic>
      <p:pic>
        <p:nvPicPr>
          <p:cNvPr id="13" name="Picture 12">
            <a:extLst>
              <a:ext uri="{FF2B5EF4-FFF2-40B4-BE49-F238E27FC236}">
                <a16:creationId xmlns:a16="http://schemas.microsoft.com/office/drawing/2014/main" id="{8306667D-2525-47D7-82DD-C410107E1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1106739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FDC47-32C4-49D0-94C5-F56F9584121A}"/>
              </a:ext>
            </a:extLst>
          </p:cNvPr>
          <p:cNvSpPr>
            <a:spLocks noGrp="1"/>
          </p:cNvSpPr>
          <p:nvPr>
            <p:ph type="title"/>
          </p:nvPr>
        </p:nvSpPr>
        <p:spPr/>
        <p:txBody>
          <a:bodyPr/>
          <a:lstStyle/>
          <a:p>
            <a:r>
              <a:rPr lang="en-US" dirty="0"/>
              <a:t>Global Mixed Reality Bootcamp</a:t>
            </a:r>
            <a:br>
              <a:rPr lang="en-US" dirty="0"/>
            </a:br>
            <a:r>
              <a:rPr lang="en-US" sz="2400" dirty="0"/>
              <a:t>16</a:t>
            </a:r>
            <a:r>
              <a:rPr lang="en-US" sz="2400" baseline="30000" dirty="0"/>
              <a:t>th</a:t>
            </a:r>
            <a:r>
              <a:rPr lang="en-US" sz="2400" dirty="0"/>
              <a:t> Nov 2019</a:t>
            </a:r>
          </a:p>
        </p:txBody>
      </p:sp>
      <p:pic>
        <p:nvPicPr>
          <p:cNvPr id="5" name="Content Placeholder 4" descr="A close up of a logo&#10;&#10;Description automatically generated">
            <a:extLst>
              <a:ext uri="{FF2B5EF4-FFF2-40B4-BE49-F238E27FC236}">
                <a16:creationId xmlns:a16="http://schemas.microsoft.com/office/drawing/2014/main" id="{893BDBB8-27A6-4338-A553-E092ACBE9D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322" y="2052638"/>
            <a:ext cx="7459132" cy="4195762"/>
          </a:xfrm>
        </p:spPr>
      </p:pic>
      <p:pic>
        <p:nvPicPr>
          <p:cNvPr id="6" name="Picture 5">
            <a:extLst>
              <a:ext uri="{FF2B5EF4-FFF2-40B4-BE49-F238E27FC236}">
                <a16:creationId xmlns:a16="http://schemas.microsoft.com/office/drawing/2014/main" id="{AA724A6B-90FD-46F5-9725-9AEC40C39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1146729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9C2E0-AB23-4939-A47E-901064E3C9FC}"/>
              </a:ext>
            </a:extLst>
          </p:cNvPr>
          <p:cNvSpPr>
            <a:spLocks noGrp="1"/>
          </p:cNvSpPr>
          <p:nvPr>
            <p:ph type="title"/>
          </p:nvPr>
        </p:nvSpPr>
        <p:spPr/>
        <p:txBody>
          <a:bodyPr/>
          <a:lstStyle/>
          <a:p>
            <a:r>
              <a:rPr lang="en-US" dirty="0"/>
              <a:t>Global Microsoft 365 Developer Bootcamp(2) </a:t>
            </a:r>
            <a:r>
              <a:rPr lang="en-US" sz="2400" dirty="0"/>
              <a:t>30</a:t>
            </a:r>
            <a:r>
              <a:rPr lang="en-US" sz="2400" baseline="30000" dirty="0"/>
              <a:t>th</a:t>
            </a:r>
            <a:r>
              <a:rPr lang="en-US" sz="2400" dirty="0"/>
              <a:t> Nov 2019 </a:t>
            </a:r>
            <a:br>
              <a:rPr lang="en-US" dirty="0"/>
            </a:br>
            <a:endParaRPr lang="en-US" dirty="0"/>
          </a:p>
        </p:txBody>
      </p:sp>
      <p:pic>
        <p:nvPicPr>
          <p:cNvPr id="5" name="Content Placeholder 4" descr="A screenshot of a cell phone&#10;&#10;Description automatically generated">
            <a:extLst>
              <a:ext uri="{FF2B5EF4-FFF2-40B4-BE49-F238E27FC236}">
                <a16:creationId xmlns:a16="http://schemas.microsoft.com/office/drawing/2014/main" id="{39326D89-5621-4506-AEFF-1A6ADD614A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322" y="2052638"/>
            <a:ext cx="7459132" cy="4195762"/>
          </a:xfrm>
        </p:spPr>
      </p:pic>
      <p:pic>
        <p:nvPicPr>
          <p:cNvPr id="6" name="Picture 5">
            <a:extLst>
              <a:ext uri="{FF2B5EF4-FFF2-40B4-BE49-F238E27FC236}">
                <a16:creationId xmlns:a16="http://schemas.microsoft.com/office/drawing/2014/main" id="{C17C3847-D90B-4203-958C-EADB74135A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2543346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9C2E0-AB23-4939-A47E-901064E3C9FC}"/>
              </a:ext>
            </a:extLst>
          </p:cNvPr>
          <p:cNvSpPr>
            <a:spLocks noGrp="1"/>
          </p:cNvSpPr>
          <p:nvPr>
            <p:ph type="title"/>
          </p:nvPr>
        </p:nvSpPr>
        <p:spPr/>
        <p:txBody>
          <a:bodyPr/>
          <a:lstStyle/>
          <a:p>
            <a:r>
              <a:rPr lang="en-US" dirty="0"/>
              <a:t>Global AI Bootcamp Ghana </a:t>
            </a:r>
            <a:r>
              <a:rPr lang="en-US" sz="2400" dirty="0"/>
              <a:t>14</a:t>
            </a:r>
            <a:r>
              <a:rPr lang="en-US" sz="2400" baseline="30000" dirty="0"/>
              <a:t>th</a:t>
            </a:r>
            <a:r>
              <a:rPr lang="en-US" sz="2400" dirty="0"/>
              <a:t> Dec 2019 </a:t>
            </a:r>
            <a:br>
              <a:rPr lang="en-US" dirty="0"/>
            </a:br>
            <a:endParaRPr lang="en-US" dirty="0"/>
          </a:p>
        </p:txBody>
      </p:sp>
      <p:pic>
        <p:nvPicPr>
          <p:cNvPr id="5" name="Content Placeholder 4">
            <a:extLst>
              <a:ext uri="{FF2B5EF4-FFF2-40B4-BE49-F238E27FC236}">
                <a16:creationId xmlns:a16="http://schemas.microsoft.com/office/drawing/2014/main" id="{39326D89-5621-4506-AEFF-1A6ADD614AD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847322" y="2218101"/>
            <a:ext cx="7459132" cy="3864835"/>
          </a:xfrm>
        </p:spPr>
      </p:pic>
      <p:pic>
        <p:nvPicPr>
          <p:cNvPr id="6" name="Picture 5">
            <a:extLst>
              <a:ext uri="{FF2B5EF4-FFF2-40B4-BE49-F238E27FC236}">
                <a16:creationId xmlns:a16="http://schemas.microsoft.com/office/drawing/2014/main" id="{C17C3847-D90B-4203-958C-EADB74135A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3440771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10199-78BF-4CDE-A5EF-234693AF8857}"/>
              </a:ext>
            </a:extLst>
          </p:cNvPr>
          <p:cNvSpPr>
            <a:spLocks noGrp="1"/>
          </p:cNvSpPr>
          <p:nvPr>
            <p:ph type="title"/>
          </p:nvPr>
        </p:nvSpPr>
        <p:spPr>
          <a:xfrm>
            <a:off x="646111" y="452718"/>
            <a:ext cx="9404723" cy="849989"/>
          </a:xfrm>
        </p:spPr>
        <p:txBody>
          <a:bodyPr/>
          <a:lstStyle/>
          <a:p>
            <a:r>
              <a:rPr lang="en-US" dirty="0"/>
              <a:t>Join us </a:t>
            </a:r>
          </a:p>
        </p:txBody>
      </p:sp>
      <p:sp>
        <p:nvSpPr>
          <p:cNvPr id="3" name="Content Placeholder 2">
            <a:extLst>
              <a:ext uri="{FF2B5EF4-FFF2-40B4-BE49-F238E27FC236}">
                <a16:creationId xmlns:a16="http://schemas.microsoft.com/office/drawing/2014/main" id="{890E0244-44DE-4B0D-BE87-639A77253EE0}"/>
              </a:ext>
            </a:extLst>
          </p:cNvPr>
          <p:cNvSpPr>
            <a:spLocks noGrp="1"/>
          </p:cNvSpPr>
          <p:nvPr>
            <p:ph idx="1"/>
          </p:nvPr>
        </p:nvSpPr>
        <p:spPr>
          <a:xfrm>
            <a:off x="1103312" y="2052918"/>
            <a:ext cx="8946541" cy="4195481"/>
          </a:xfrm>
        </p:spPr>
        <p:txBody>
          <a:bodyPr/>
          <a:lstStyle/>
          <a:p>
            <a:r>
              <a:rPr lang="en-US" dirty="0" err="1"/>
              <a:t>Linkedin</a:t>
            </a:r>
            <a:r>
              <a:rPr lang="en-US" dirty="0"/>
              <a:t>: </a:t>
            </a:r>
            <a:r>
              <a:rPr lang="en-US" dirty="0">
                <a:solidFill>
                  <a:srgbClr val="00B0F0"/>
                </a:solidFill>
                <a:hlinkClick r:id="rId2">
                  <a:extLst>
                    <a:ext uri="{A12FA001-AC4F-418D-AE19-62706E023703}">
                      <ahyp:hlinkClr xmlns:ahyp="http://schemas.microsoft.com/office/drawing/2018/hyperlinkcolor" val="tx"/>
                    </a:ext>
                  </a:extLst>
                </a:hlinkClick>
              </a:rPr>
              <a:t>https://www.linkedin.com/groups/8728284/</a:t>
            </a:r>
            <a:endParaRPr lang="en-US" dirty="0">
              <a:solidFill>
                <a:srgbClr val="00B0F0"/>
              </a:solidFill>
            </a:endParaRPr>
          </a:p>
          <a:p>
            <a:r>
              <a:rPr lang="en-US" dirty="0"/>
              <a:t>Meetup: </a:t>
            </a:r>
            <a:r>
              <a:rPr lang="en-US" dirty="0">
                <a:solidFill>
                  <a:srgbClr val="00B0F0"/>
                </a:solidFill>
                <a:hlinkClick r:id="rId3">
                  <a:extLst>
                    <a:ext uri="{A12FA001-AC4F-418D-AE19-62706E023703}">
                      <ahyp:hlinkClr xmlns:ahyp="http://schemas.microsoft.com/office/drawing/2018/hyperlinkcolor" val="tx"/>
                    </a:ext>
                  </a:extLst>
                </a:hlinkClick>
              </a:rPr>
              <a:t>https://www.meetup.com/Microsoft-User-Group-Ghana</a:t>
            </a:r>
            <a:endParaRPr lang="en-US" dirty="0">
              <a:solidFill>
                <a:srgbClr val="00B0F0"/>
              </a:solidFill>
            </a:endParaRPr>
          </a:p>
          <a:p>
            <a:r>
              <a:rPr lang="en-US" dirty="0"/>
              <a:t>Twitter   : </a:t>
            </a:r>
            <a:r>
              <a:rPr lang="en-US" dirty="0">
                <a:solidFill>
                  <a:srgbClr val="00B0F0"/>
                </a:solidFill>
                <a:hlinkClick r:id="rId4">
                  <a:extLst>
                    <a:ext uri="{A12FA001-AC4F-418D-AE19-62706E023703}">
                      <ahyp:hlinkClr xmlns:ahyp="http://schemas.microsoft.com/office/drawing/2018/hyperlinkcolor" val="tx"/>
                    </a:ext>
                  </a:extLst>
                </a:hlinkClick>
              </a:rPr>
              <a:t>https://twitter.com/mug_ghana</a:t>
            </a:r>
            <a:r>
              <a:rPr lang="en-US" dirty="0">
                <a:solidFill>
                  <a:srgbClr val="00B0F0"/>
                </a:solidFill>
              </a:rPr>
              <a:t> </a:t>
            </a:r>
            <a:r>
              <a:rPr lang="en-US" dirty="0"/>
              <a:t>@</a:t>
            </a:r>
            <a:r>
              <a:rPr lang="en-US" dirty="0" err="1"/>
              <a:t>mug_ghana</a:t>
            </a:r>
            <a:endParaRPr lang="en-US" dirty="0"/>
          </a:p>
          <a:p>
            <a:r>
              <a:rPr lang="en-US" dirty="0"/>
              <a:t>Facebook: </a:t>
            </a:r>
            <a:r>
              <a:rPr lang="en-US" dirty="0">
                <a:solidFill>
                  <a:srgbClr val="00B0F0"/>
                </a:solidFill>
                <a:hlinkClick r:id="rId5">
                  <a:extLst>
                    <a:ext uri="{A12FA001-AC4F-418D-AE19-62706E023703}">
                      <ahyp:hlinkClr xmlns:ahyp="http://schemas.microsoft.com/office/drawing/2018/hyperlinkcolor" val="tx"/>
                    </a:ext>
                  </a:extLst>
                </a:hlinkClick>
              </a:rPr>
              <a:t>https://www.facebook.com/groups/355156248518498/</a:t>
            </a:r>
            <a:endParaRPr lang="en-US" dirty="0">
              <a:solidFill>
                <a:srgbClr val="00B0F0"/>
              </a:solidFill>
            </a:endParaRPr>
          </a:p>
          <a:p>
            <a:pPr marL="0" indent="0">
              <a:buNone/>
            </a:pPr>
            <a:endParaRPr lang="en-US" dirty="0">
              <a:solidFill>
                <a:srgbClr val="00B0F0"/>
              </a:solidFill>
            </a:endParaRPr>
          </a:p>
          <a:p>
            <a:endParaRPr lang="en-US" dirty="0">
              <a:solidFill>
                <a:srgbClr val="00B0F0"/>
              </a:solidFill>
            </a:endParaRPr>
          </a:p>
          <a:p>
            <a:pPr marL="0" indent="0">
              <a:buNone/>
            </a:pPr>
            <a:r>
              <a:rPr lang="en-US" sz="2800" dirty="0"/>
              <a:t>	</a:t>
            </a:r>
          </a:p>
          <a:p>
            <a:pPr marL="0" indent="0">
              <a:buNone/>
            </a:pPr>
            <a:endParaRPr lang="en-US" dirty="0"/>
          </a:p>
          <a:p>
            <a:pPr marL="0" indent="0">
              <a:buNone/>
            </a:pPr>
            <a:endParaRPr lang="en-US" dirty="0"/>
          </a:p>
        </p:txBody>
      </p:sp>
      <p:pic>
        <p:nvPicPr>
          <p:cNvPr id="6" name="Picture 5">
            <a:extLst>
              <a:ext uri="{FF2B5EF4-FFF2-40B4-BE49-F238E27FC236}">
                <a16:creationId xmlns:a16="http://schemas.microsoft.com/office/drawing/2014/main" id="{2BCD4066-EF5D-4E72-B993-98F99DADAD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2951" y="0"/>
            <a:ext cx="1434394" cy="1447800"/>
          </a:xfrm>
          <a:prstGeom prst="rect">
            <a:avLst/>
          </a:prstGeom>
        </p:spPr>
      </p:pic>
    </p:spTree>
    <p:extLst>
      <p:ext uri="{BB962C8B-B14F-4D97-AF65-F5344CB8AC3E}">
        <p14:creationId xmlns:p14="http://schemas.microsoft.com/office/powerpoint/2010/main" val="26284850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otalTime>607</TotalTime>
  <Words>428</Words>
  <Application>Microsoft Office PowerPoint</Application>
  <PresentationFormat>Widescreen</PresentationFormat>
  <Paragraphs>48</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Century Gothic</vt:lpstr>
      <vt:lpstr>Wingdings 3</vt:lpstr>
      <vt:lpstr>Ion</vt:lpstr>
      <vt:lpstr>Microsoft User Group Ghana</vt:lpstr>
      <vt:lpstr>What is MUGGH?</vt:lpstr>
      <vt:lpstr>About MUGGH</vt:lpstr>
      <vt:lpstr>Event Organizers</vt:lpstr>
      <vt:lpstr>About Abou Conde</vt:lpstr>
      <vt:lpstr>Past Events Highlights</vt:lpstr>
      <vt:lpstr>Microsoft 365 Training 4th /5th October 2018</vt:lpstr>
      <vt:lpstr>Visual Studio Launch 2nd April 2019</vt:lpstr>
      <vt:lpstr>Azure BootCamp 2019 27th April 2019</vt:lpstr>
      <vt:lpstr>Azure BootCamp 2019</vt:lpstr>
      <vt:lpstr>Azure BootCamp 2019</vt:lpstr>
      <vt:lpstr>Azure BootCamp 2019 </vt:lpstr>
      <vt:lpstr>What is new in Server 2019? 28th June 2019</vt:lpstr>
      <vt:lpstr>What is new in Server 2019?</vt:lpstr>
      <vt:lpstr>What is new in Server 2019?</vt:lpstr>
      <vt:lpstr>UPCOMING EVENTS…</vt:lpstr>
      <vt:lpstr>Global Microsoft 365 Developer Bootcamp 26th Oct 2019 </vt:lpstr>
      <vt:lpstr>Global Mixed Reality Bootcamp 16th Nov 2019</vt:lpstr>
      <vt:lpstr>Global Microsoft 365 Developer Bootcamp(2) 30th Nov 2019  </vt:lpstr>
      <vt:lpstr>Global AI Bootcamp Ghana 14th Dec 2019  </vt:lpstr>
      <vt:lpstr>Join 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User Group Ghana</dc:title>
  <dc:creator>Silvester Akakpo</dc:creator>
  <cp:lastModifiedBy>Silvester Akakpo</cp:lastModifiedBy>
  <cp:revision>5</cp:revision>
  <dcterms:created xsi:type="dcterms:W3CDTF">2019-10-01T07:45:46Z</dcterms:created>
  <dcterms:modified xsi:type="dcterms:W3CDTF">2019-10-25T21:45:05Z</dcterms:modified>
</cp:coreProperties>
</file>